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2" r:id="rId4"/>
    <p:sldId id="257" r:id="rId5"/>
    <p:sldId id="269" r:id="rId6"/>
    <p:sldId id="259" r:id="rId7"/>
    <p:sldId id="260" r:id="rId8"/>
    <p:sldId id="271" r:id="rId9"/>
    <p:sldId id="274" r:id="rId10"/>
    <p:sldId id="263" r:id="rId11"/>
    <p:sldId id="264" r:id="rId12"/>
    <p:sldId id="265" r:id="rId13"/>
    <p:sldId id="266" r:id="rId14"/>
    <p:sldId id="267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26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7AFFA-E9F8-4160-9AE4-19F4DB2B71C9}" type="presOf" srcId="{41DDEAAE-DE55-45A3-A4F7-3874E0140D37}" destId="{EB3CB291-E23A-4667-A32E-A640A76557A1}" srcOrd="0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208" y="-1086118"/>
            <a:ext cx="10809108" cy="2793906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400" b="0" i="0" dirty="0" smtClean="0">
                <a:solidFill>
                  <a:srgbClr val="7030A0"/>
                </a:solidFill>
                <a:latin typeface="Euphemia"/>
                <a:cs typeface="FreesiaUPC" panose="020B0604020202020204" pitchFamily="34" charset="-34"/>
              </a:rPr>
              <a:t>Рациональное питание - основа здоровья и гармоничного развития детей.</a:t>
            </a:r>
            <a:endParaRPr lang="ru-RU" sz="4400" b="0" i="0" dirty="0">
              <a:solidFill>
                <a:srgbClr val="7030A0"/>
              </a:solidFill>
              <a:latin typeface="Euphemia"/>
              <a:cs typeface="FreesiaUPC" panose="020B0604020202020204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0639" y="1707788"/>
            <a:ext cx="7091361" cy="8382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DF5327"/>
                </a:solidFill>
              </a:rPr>
              <a:t>Основы правильного питания </a:t>
            </a:r>
            <a:r>
              <a:rPr lang="ru-RU" sz="2800" dirty="0">
                <a:solidFill>
                  <a:srgbClr val="DF5327"/>
                </a:solidFill>
              </a:rPr>
              <a:t>з</a:t>
            </a:r>
            <a:r>
              <a:rPr lang="ru-RU" sz="2800" dirty="0" smtClean="0">
                <a:solidFill>
                  <a:srgbClr val="DF5327"/>
                </a:solidFill>
              </a:rPr>
              <a:t>акладываются в детстве и являются отправной точкой в пищевом поведении ребенка.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менно </a:t>
            </a:r>
            <a:r>
              <a:rPr lang="ru-RU" sz="2800" dirty="0"/>
              <a:t>питание является важнейшей физиологической потребностью организма. </a:t>
            </a:r>
            <a:endParaRPr lang="ru-RU" sz="2800" b="0" i="0" dirty="0">
              <a:solidFill>
                <a:srgbClr val="DF532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95471"/>
            <a:ext cx="5100639" cy="4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Создайте условия, при которых употребление пищи будет в радость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1537" y="4662151"/>
            <a:ext cx="4572000" cy="2300945"/>
          </a:xfrm>
        </p:spPr>
        <p:txBody>
          <a:bodyPr>
            <a:normAutofit lnSpcReduction="10000"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Не скупитесь на забавные тарелки и </a:t>
            </a:r>
            <a:r>
              <a:rPr lang="ru-RU" sz="2800" i="1" dirty="0" smtClean="0">
                <a:solidFill>
                  <a:srgbClr val="002060"/>
                </a:solidFill>
              </a:rPr>
              <a:t>салфетки, дети </a:t>
            </a:r>
            <a:r>
              <a:rPr lang="ru-RU" sz="2800" i="1" dirty="0">
                <a:solidFill>
                  <a:srgbClr val="002060"/>
                </a:solidFill>
              </a:rPr>
              <a:t>должны получать удовольствие от приема пищи.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07837" y="2259771"/>
            <a:ext cx="4572000" cy="823912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Подходите с </a:t>
            </a:r>
            <a:r>
              <a:rPr lang="ru-RU" sz="2800" dirty="0" smtClean="0">
                <a:solidFill>
                  <a:srgbClr val="002060"/>
                </a:solidFill>
              </a:rPr>
              <a:t>«огоньком» </a:t>
            </a:r>
            <a:r>
              <a:rPr lang="ru-RU" sz="2800" dirty="0">
                <a:solidFill>
                  <a:srgbClr val="002060"/>
                </a:solidFill>
              </a:rPr>
              <a:t>к сервировке </a:t>
            </a:r>
            <a:r>
              <a:rPr lang="ru-RU" sz="2800" dirty="0" smtClean="0">
                <a:solidFill>
                  <a:srgbClr val="002060"/>
                </a:solidFill>
              </a:rPr>
              <a:t>блюд </a:t>
            </a:r>
            <a:r>
              <a:rPr lang="ru-RU" sz="2800" dirty="0">
                <a:solidFill>
                  <a:srgbClr val="002060"/>
                </a:solidFill>
              </a:rPr>
              <a:t>и ингредиентов.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8213" y="1500187"/>
            <a:ext cx="4398649" cy="28271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6862" y="3397674"/>
            <a:ext cx="4772975" cy="34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22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7" y="726248"/>
            <a:ext cx="9282448" cy="273032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0070C0"/>
                </a:solidFill>
              </a:rPr>
              <a:t>Создайте традицию- кушать всей семьей за одним столом.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Расскажите ребенку, что домашняя еда вкусна и полезна.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Вовлекайте ребенка в процесс готовки.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b="1" i="1" dirty="0"/>
              <a:t>Помните! Ребенок очень быстро усвоит все </a:t>
            </a:r>
            <a:r>
              <a:rPr lang="ru-RU" b="1" i="1" dirty="0" smtClean="0"/>
              <a:t>правила приема пищи, </a:t>
            </a:r>
            <a:r>
              <a:rPr lang="ru-RU" b="1" i="1" dirty="0"/>
              <a:t>если перед его глазами будет пример </a:t>
            </a:r>
            <a:r>
              <a:rPr lang="ru-RU" b="1" i="1" dirty="0" smtClean="0"/>
              <a:t>взрослых.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6569"/>
            <a:ext cx="5537915" cy="3401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0" y="3456568"/>
            <a:ext cx="5619750" cy="34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94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275268"/>
            <a:ext cx="7091361" cy="2515673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Пусть перекусами будут не фаст- </a:t>
            </a:r>
            <a:r>
              <a:rPr lang="ru-RU" sz="3200" i="1" dirty="0" err="1" smtClean="0">
                <a:solidFill>
                  <a:srgbClr val="7030A0"/>
                </a:solidFill>
              </a:rPr>
              <a:t>фуды</a:t>
            </a:r>
            <a:r>
              <a:rPr lang="ru-RU" sz="3200" i="1" dirty="0" smtClean="0">
                <a:solidFill>
                  <a:srgbClr val="7030A0"/>
                </a:solidFill>
              </a:rPr>
              <a:t> и сладости, а фрукты, орехи, молочно- кислые продукты.</a:t>
            </a:r>
            <a:br>
              <a:rPr lang="ru-RU" sz="3200" i="1" dirty="0" smtClean="0">
                <a:solidFill>
                  <a:srgbClr val="7030A0"/>
                </a:solidFill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В качестве пряностей можно использовать петрушку, укроп, ревень. Лук и чеснок так же должны применяться в качестве приправ, они обладают противомикробными свойствами,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содержат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фитонциды. </a:t>
            </a:r>
            <a:r>
              <a:rPr lang="ru-RU" sz="3200" i="1" dirty="0" smtClean="0">
                <a:solidFill>
                  <a:srgbClr val="7030A0"/>
                </a:solidFill>
              </a:rPr>
              <a:t/>
            </a:r>
            <a:br>
              <a:rPr lang="ru-RU" sz="3200" i="1" dirty="0" smtClean="0">
                <a:solidFill>
                  <a:srgbClr val="7030A0"/>
                </a:solidFill>
              </a:rPr>
            </a:b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6928"/>
            <a:ext cx="7091361" cy="101243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Трапеза – не время для криков, подзатыльников и ссор. Также важны хорошие манеры.</a:t>
            </a:r>
          </a:p>
        </p:txBody>
      </p:sp>
    </p:spTree>
    <p:extLst>
      <p:ext uri="{BB962C8B-B14F-4D97-AF65-F5344CB8AC3E}">
        <p14:creationId xmlns:p14="http://schemas.microsoft.com/office/powerpoint/2010/main" xmlns="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Постарайтесь исключить из рациона ребенка газированные напитки, пакетированные соки.</a:t>
            </a:r>
          </a:p>
          <a:p>
            <a:r>
              <a:rPr lang="ru-RU" b="1" dirty="0" smtClean="0"/>
              <a:t>Замените их чистой водой, домашним морсом или молоком.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5470" y="2562897"/>
            <a:ext cx="8052003" cy="400211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Особенно полезны для растущего организма субпродукты, которые богаты железом, фосфором, медью и кальцием (печень, мозги, сердце, язык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детском питании можно использовать любые виды морских и речных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рыб ( но не в копченом и соленом виде!)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Мясные и рыбные блюда следует готовить в первую половину дня, в основном на обед. Гарнир ко второму блюду должен быть разнообразным.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14708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2482" y="198304"/>
            <a:ext cx="3428331" cy="4401351"/>
          </a:xfrm>
        </p:spPr>
        <p:txBody>
          <a:bodyPr>
            <a:normAutofit/>
          </a:bodyPr>
          <a:lstStyle/>
          <a:p>
            <a:pPr algn="r"/>
            <a:r>
              <a:rPr lang="ru-RU" sz="2200" b="1" i="1" dirty="0"/>
              <a:t>Соблюдение перечисленных рекомендаций </a:t>
            </a:r>
            <a:r>
              <a:rPr lang="ru-RU" b="1" i="1" dirty="0" smtClean="0"/>
              <a:t>будет способствовать </a:t>
            </a:r>
            <a:r>
              <a:rPr lang="ru-RU" b="1" i="1" dirty="0"/>
              <a:t>тому, чтобы Ваш ребенок вырос </a:t>
            </a:r>
            <a:r>
              <a:rPr lang="ru-RU" b="1" i="1" dirty="0" smtClean="0"/>
              <a:t>здоровым</a:t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i="1" u="sng" dirty="0">
                <a:solidFill>
                  <a:schemeClr val="accent2">
                    <a:lumMod val="75000"/>
                  </a:schemeClr>
                </a:solidFill>
              </a:rPr>
              <a:t>«Мы – то, что мы едим».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4450"/>
            <a:ext cx="52387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66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399245"/>
            <a:ext cx="9372600" cy="5315755"/>
          </a:xfrm>
        </p:spPr>
        <p:txBody>
          <a:bodyPr/>
          <a:lstStyle/>
          <a:p>
            <a:pPr marL="45720" indent="0">
              <a:buNone/>
            </a:pPr>
            <a:r>
              <a:rPr lang="ru-RU" sz="3200" dirty="0"/>
              <a:t>Рациональное и правильное </a:t>
            </a:r>
            <a:r>
              <a:rPr lang="ru-RU" sz="3200" dirty="0" smtClean="0"/>
              <a:t>питание</a:t>
            </a:r>
            <a:br>
              <a:rPr lang="ru-RU" sz="3200" dirty="0" smtClean="0"/>
            </a:br>
            <a:r>
              <a:rPr lang="ru-RU" sz="3200" dirty="0" smtClean="0"/>
              <a:t>это- </a:t>
            </a:r>
            <a:endParaRPr lang="ru-RU" sz="3200" dirty="0" smtClean="0"/>
          </a:p>
          <a:p>
            <a:pPr marL="50292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8C266F"/>
                </a:solidFill>
              </a:rPr>
              <a:t>правильно </a:t>
            </a:r>
            <a:r>
              <a:rPr lang="ru-RU" sz="3200" dirty="0">
                <a:solidFill>
                  <a:srgbClr val="8C266F"/>
                </a:solidFill>
              </a:rPr>
              <a:t>составленный пищевой </a:t>
            </a:r>
            <a:r>
              <a:rPr lang="ru-RU" sz="3200" dirty="0" smtClean="0">
                <a:solidFill>
                  <a:srgbClr val="8C266F"/>
                </a:solidFill>
              </a:rPr>
              <a:t>рацион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8C266F"/>
                </a:solidFill>
              </a:rPr>
              <a:t>режим </a:t>
            </a:r>
            <a:r>
              <a:rPr lang="ru-RU" sz="3200" dirty="0">
                <a:solidFill>
                  <a:srgbClr val="8C266F"/>
                </a:solidFill>
              </a:rPr>
              <a:t>питания </a:t>
            </a:r>
            <a:endParaRPr lang="ru-RU" sz="3200" dirty="0" smtClean="0">
              <a:solidFill>
                <a:srgbClr val="8C266F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sz="3200" dirty="0" smtClean="0">
                <a:solidFill>
                  <a:srgbClr val="8C266F"/>
                </a:solidFill>
              </a:rPr>
              <a:t>благоприятные </a:t>
            </a:r>
            <a:r>
              <a:rPr lang="ru-RU" sz="3200" dirty="0">
                <a:solidFill>
                  <a:srgbClr val="8C266F"/>
                </a:solidFill>
              </a:rPr>
              <a:t>условия приема пищи.</a:t>
            </a:r>
            <a:br>
              <a:rPr lang="ru-RU" sz="3200" dirty="0">
                <a:solidFill>
                  <a:srgbClr val="8C266F"/>
                </a:solidFill>
              </a:rPr>
            </a:br>
            <a:endParaRPr lang="ru-RU" sz="3200" dirty="0">
              <a:solidFill>
                <a:srgbClr val="8C266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5627"/>
            <a:ext cx="5962650" cy="36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58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098" y="253285"/>
            <a:ext cx="6643171" cy="1200416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0" i="0" dirty="0" smtClean="0">
                <a:solidFill>
                  <a:srgbClr val="C00000"/>
                </a:solidFill>
                <a:latin typeface="Euphemia"/>
              </a:rPr>
              <a:t>ПРОБЛЕМА</a:t>
            </a:r>
            <a:r>
              <a:rPr lang="ru-RU" sz="4800" b="0" i="0" dirty="0" smtClean="0">
                <a:solidFill>
                  <a:srgbClr val="C00000"/>
                </a:solidFill>
                <a:latin typeface="Euphemia"/>
              </a:rPr>
              <a:t>!</a:t>
            </a:r>
            <a:endParaRPr lang="ru-RU" sz="4800" b="0" i="0" dirty="0">
              <a:solidFill>
                <a:srgbClr val="C00000"/>
              </a:solidFill>
              <a:latin typeface="Euphem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595959"/>
              </a:buClr>
            </a:pPr>
            <a:r>
              <a:rPr lang="ru-RU" sz="2800" dirty="0">
                <a:solidFill>
                  <a:srgbClr val="7030A0"/>
                </a:solidFill>
                <a:cs typeface="Browallia New" panose="020B0604020202020204" pitchFamily="34" charset="-34"/>
              </a:rPr>
              <a:t>При оценке пищевого рациона у детей  в большинстве случаев фиксируются нарушения режима </a:t>
            </a:r>
            <a:r>
              <a:rPr lang="ru-RU" sz="2800" dirty="0" smtClean="0">
                <a:solidFill>
                  <a:srgbClr val="7030A0"/>
                </a:solidFill>
                <a:cs typeface="Browallia New" panose="020B0604020202020204" pitchFamily="34" charset="-34"/>
              </a:rPr>
              <a:t>питания</a:t>
            </a:r>
          </a:p>
          <a:p>
            <a:pPr>
              <a:buClr>
                <a:srgbClr val="595959"/>
              </a:buClr>
            </a:pPr>
            <a:endParaRPr lang="ru-RU" sz="2800" dirty="0">
              <a:solidFill>
                <a:srgbClr val="7030A0"/>
              </a:solidFill>
              <a:cs typeface="Browallia New" panose="020B0604020202020204" pitchFamily="34" charset="-34"/>
            </a:endParaRPr>
          </a:p>
          <a:p>
            <a:pPr marL="45720" indent="0">
              <a:buClr>
                <a:srgbClr val="595959"/>
              </a:buClr>
              <a:buNone/>
            </a:pPr>
            <a:endParaRPr lang="ru-RU" sz="2800" dirty="0" smtClean="0">
              <a:solidFill>
                <a:srgbClr val="7030A0"/>
              </a:solidFill>
              <a:cs typeface="Browallia New" panose="020B0604020202020204" pitchFamily="34" charset="-34"/>
            </a:endParaRPr>
          </a:p>
          <a:p>
            <a:pPr>
              <a:buClr>
                <a:srgbClr val="595959"/>
              </a:buClr>
            </a:pPr>
            <a:r>
              <a:rPr lang="ru-RU" sz="2800" dirty="0" smtClean="0">
                <a:solidFill>
                  <a:srgbClr val="7030A0"/>
                </a:solidFill>
                <a:cs typeface="Browallia New" panose="020B0604020202020204" pitchFamily="34" charset="-34"/>
              </a:rPr>
              <a:t>нерациональное </a:t>
            </a:r>
            <a:r>
              <a:rPr lang="ru-RU" sz="2800" dirty="0">
                <a:solidFill>
                  <a:srgbClr val="7030A0"/>
                </a:solidFill>
                <a:cs typeface="Browallia New" panose="020B0604020202020204" pitchFamily="34" charset="-34"/>
              </a:rPr>
              <a:t>составление меню с преобладанием высококалорийных, богатых насыщенными жирами и рафинированными углеводами блюд.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None/>
            </a:pPr>
            <a:endParaRPr lang="ru-RU" sz="2000" b="0" i="0" dirty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2"/>
                </a:solidFill>
              </a:rPr>
              <a:t>Подтверждено влияние нарушений пищевого поведения на рост числа заболеваний верхних отделов желудочно-кишечного тракта (ЖКТ</a:t>
            </a:r>
            <a:r>
              <a:rPr lang="ru-RU" dirty="0" smtClean="0">
                <a:solidFill>
                  <a:schemeClr val="accent2"/>
                </a:solidFill>
              </a:rPr>
              <a:t>)</a:t>
            </a:r>
            <a:endParaRPr lang="ru-RU" sz="3400" b="0" i="0" dirty="0">
              <a:solidFill>
                <a:schemeClr val="accent2"/>
              </a:solidFill>
              <a:latin typeface="Euphem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595959"/>
              </a:buClr>
              <a:buFont typeface="Wingdings"/>
              <a:buChar char="§"/>
            </a:pPr>
            <a:r>
              <a:rPr lang="ru-RU" sz="2800" dirty="0">
                <a:solidFill>
                  <a:srgbClr val="7030A0"/>
                </a:solidFill>
              </a:rPr>
              <a:t>У детей с воспалительными заболеваниями верхних отделов ЖКТ достоверно чаще (р &lt; 0,05) в сравнении со здоровыми детьми в ежедневном рационе встречались чипсы, сухарики, сладкие газированные напитки, картофель-фри.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Wingdings"/>
              <a:buChar char="§"/>
            </a:pPr>
            <a:endParaRPr lang="ru-RU" sz="2000" b="0" i="0" dirty="0">
              <a:solidFill>
                <a:srgbClr val="595959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0213" y="1600200"/>
            <a:ext cx="5226257" cy="4297017"/>
          </a:xfrm>
        </p:spPr>
      </p:pic>
    </p:spTree>
    <p:extLst>
      <p:ext uri="{BB962C8B-B14F-4D97-AF65-F5344CB8AC3E}">
        <p14:creationId xmlns:p14="http://schemas.microsoft.com/office/powerpoint/2010/main" xmlns="" val="386616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96" y="143219"/>
            <a:ext cx="9372600" cy="25016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/>
              <a:t>. </a:t>
            </a:r>
            <a:r>
              <a:rPr lang="ru-RU" sz="2800" dirty="0">
                <a:solidFill>
                  <a:srgbClr val="002060"/>
                </a:solidFill>
              </a:rPr>
              <a:t>Свежие фрукты, с высокой степенью значимости, чаще присутствуют в ежедневном рационе здоровых детей в сравнении с рационом детей с заболеваниями верхних отделов ЖКТ. Заменой рациональным и сбалансированным блюдам являются чаще всего продукты «фаст-фуд»</a:t>
            </a:r>
            <a:endParaRPr lang="ru-RU" sz="2800" b="0" i="0" dirty="0">
              <a:solidFill>
                <a:srgbClr val="002060"/>
              </a:solidFill>
              <a:latin typeface="Euphemia"/>
            </a:endParaRPr>
          </a:p>
        </p:txBody>
      </p:sp>
      <p:graphicFrame>
        <p:nvGraphicFramePr>
          <p:cNvPr id="15" name="Объект 14" descr="Восходящий процесс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1336185"/>
              </p:ext>
            </p:extLst>
          </p:nvPr>
        </p:nvGraphicFramePr>
        <p:xfrm>
          <a:off x="1413083" y="3723861"/>
          <a:ext cx="9372600" cy="363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48" y="2773431"/>
            <a:ext cx="82296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50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538" y="1287887"/>
            <a:ext cx="5875473" cy="901521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0" i="0" dirty="0" err="1" smtClean="0">
                <a:solidFill>
                  <a:srgbClr val="FF0000"/>
                </a:solidFill>
                <a:latin typeface="Euphemia"/>
                <a:ea typeface="+mj-ea"/>
                <a:cs typeface="+mj-cs"/>
              </a:rPr>
              <a:t>Недооценивание</a:t>
            </a:r>
            <a:r>
              <a:rPr lang="ru-RU" sz="2400" b="0" i="0" dirty="0" smtClean="0">
                <a:solidFill>
                  <a:srgbClr val="FF0000"/>
                </a:solidFill>
                <a:latin typeface="Euphemia"/>
                <a:ea typeface="+mj-ea"/>
                <a:cs typeface="+mj-cs"/>
              </a:rPr>
              <a:t> количества потребления сахара ведет к проблемам с ЖКТ!!! (панкреатит, нарушение обмена углеводов, нарушение толерантности к глюкозе и т.д.)</a:t>
            </a:r>
            <a:endParaRPr lang="ru-RU" sz="2400" b="0" i="0" dirty="0">
              <a:solidFill>
                <a:srgbClr val="FF0000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57691" y="3232596"/>
            <a:ext cx="6400801" cy="2202288"/>
          </a:xfrm>
        </p:spPr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endParaRPr lang="ru-RU" sz="2000" b="0" i="0" dirty="0">
              <a:solidFill>
                <a:srgbClr val="DF5327"/>
              </a:solidFill>
              <a:latin typeface="Euphemia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238750" cy="3477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5860" y="2417064"/>
            <a:ext cx="6824462" cy="38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8236" y="616102"/>
            <a:ext cx="2743201" cy="232217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Быстрые углеводы- не должны часто присутствовать в рационе ребенка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850493" y="4404574"/>
            <a:ext cx="2743200" cy="17740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Проанализируйте, какую часть рациона Вашего ребенка составляют быстрые углеводы.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21" y="0"/>
            <a:ext cx="8144815" cy="66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98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758" y="0"/>
            <a:ext cx="12217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10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Основные принципы питания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Энергетическая ценность рациона должна покрывать </a:t>
            </a:r>
            <a:r>
              <a:rPr lang="ru-RU" dirty="0" err="1"/>
              <a:t>энергозатраты</a:t>
            </a:r>
            <a:r>
              <a:rPr lang="ru-RU" dirty="0"/>
              <a:t> </a:t>
            </a:r>
            <a:r>
              <a:rPr lang="ru-RU" dirty="0" smtClean="0"/>
              <a:t>организма.</a:t>
            </a:r>
          </a:p>
          <a:p>
            <a:r>
              <a:rPr lang="ru-RU" dirty="0" smtClean="0"/>
              <a:t> </a:t>
            </a:r>
            <a:r>
              <a:rPr lang="ru-RU" dirty="0"/>
              <a:t>Для детей 3-7 лет суточная калорийность должна быть примерно 2200 ккал, для детей 7 лет и старше – 3050 ккал. Снижение калорийности рациона приводит к снижению массы тела, избыточное потребление продуктов приводит к </a:t>
            </a:r>
            <a:r>
              <a:rPr lang="ru-RU" dirty="0" smtClean="0"/>
              <a:t>ожирению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Рацион питания должен быть сбалансирован по наличию всех пищевых веществ в определенных соотношениях между собой. В рационе питания должно </a:t>
            </a:r>
            <a:r>
              <a:rPr lang="ru-RU" dirty="0" smtClean="0"/>
              <a:t>содержаться </a:t>
            </a:r>
            <a:r>
              <a:rPr lang="ru-RU" dirty="0"/>
              <a:t>11- 14 % белков, не более 30% жиров, 53-56% углеводов.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01018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472</Words>
  <Application>Microsoft Office PowerPoint</Application>
  <PresentationFormat>Произвольный</PresentationFormat>
  <Paragraphs>38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Children Happy 16x9</vt:lpstr>
      <vt:lpstr>Рациональное питание - основа здоровья и гармоничного развития детей.</vt:lpstr>
      <vt:lpstr>Слайд 2</vt:lpstr>
      <vt:lpstr>ПРОБЛЕМА!</vt:lpstr>
      <vt:lpstr>Подтверждено влияние нарушений пищевого поведения на рост числа заболеваний верхних отделов желудочно-кишечного тракта (ЖКТ)</vt:lpstr>
      <vt:lpstr>. Свежие фрукты, с высокой степенью значимости, чаще присутствуют в ежедневном рационе здоровых детей в сравнении с рационом детей с заболеваниями верхних отделов ЖКТ. Заменой рациональным и сбалансированным блюдам являются чаще всего продукты «фаст-фуд»</vt:lpstr>
      <vt:lpstr>Недооценивание количества потребления сахара ведет к проблемам с ЖКТ!!! (панкреатит, нарушение обмена углеводов, нарушение толерантности к глюкозе и т.д.)</vt:lpstr>
      <vt:lpstr>Быстрые углеводы- не должны часто присутствовать в рационе ребенка</vt:lpstr>
      <vt:lpstr>Слайд 8</vt:lpstr>
      <vt:lpstr>Основные принципы питания</vt:lpstr>
      <vt:lpstr>Создайте условия, при которых употребление пищи будет в радость</vt:lpstr>
      <vt:lpstr>   Создайте традицию- кушать всей семьей за одним столом. Расскажите ребенку, что домашняя еда вкусна и полезна. Вовлекайте ребенка в процесс готовки. Помните! Ребенок очень быстро усвоит все правила приема пищи, если перед его глазами будет пример взрослых.</vt:lpstr>
      <vt:lpstr>Пусть перекусами будут не фаст- фуды и сладости, а фрукты, орехи, молочно- кислые продукты. В качестве пряностей можно использовать петрушку, укроп, ревень. Лук и чеснок так же должны применяться в качестве приправ, они обладают противомикробными свойствами, содержат фитонциды.  </vt:lpstr>
      <vt:lpstr>Слайд 13</vt:lpstr>
      <vt:lpstr>Соблюдение перечисленных рекомендаций будет способствовать тому, чтобы Ваш ребенок вырос здоровым    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2015-10-13T15:54:34Z</dcterms:created>
  <dcterms:modified xsi:type="dcterms:W3CDTF">2016-02-16T02:25:32Z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